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565" r:id="rId3"/>
    <p:sldId id="579" r:id="rId4"/>
    <p:sldId id="578" r:id="rId5"/>
    <p:sldId id="577" r:id="rId6"/>
    <p:sldId id="576" r:id="rId7"/>
    <p:sldId id="575" r:id="rId8"/>
    <p:sldId id="574" r:id="rId9"/>
    <p:sldId id="573" r:id="rId10"/>
    <p:sldId id="572" r:id="rId11"/>
    <p:sldId id="571" r:id="rId12"/>
    <p:sldId id="569" r:id="rId13"/>
    <p:sldId id="570" r:id="rId14"/>
    <p:sldId id="568" r:id="rId15"/>
    <p:sldId id="566" r:id="rId16"/>
    <p:sldId id="567" r:id="rId17"/>
    <p:sldId id="580" r:id="rId18"/>
    <p:sldId id="581" r:id="rId19"/>
    <p:sldId id="582" r:id="rId20"/>
    <p:sldId id="583" r:id="rId21"/>
    <p:sldId id="584" r:id="rId22"/>
    <p:sldId id="585" r:id="rId23"/>
    <p:sldId id="586"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C372B7-2259-477E-8DE8-4EEC10CC510A}">
          <p14:sldIdLst>
            <p14:sldId id="262"/>
            <p14:sldId id="565"/>
            <p14:sldId id="579"/>
            <p14:sldId id="578"/>
            <p14:sldId id="577"/>
            <p14:sldId id="576"/>
            <p14:sldId id="575"/>
            <p14:sldId id="574"/>
            <p14:sldId id="573"/>
            <p14:sldId id="572"/>
            <p14:sldId id="571"/>
            <p14:sldId id="569"/>
            <p14:sldId id="570"/>
            <p14:sldId id="568"/>
            <p14:sldId id="566"/>
            <p14:sldId id="567"/>
            <p14:sldId id="580"/>
            <p14:sldId id="581"/>
            <p14:sldId id="582"/>
            <p14:sldId id="583"/>
            <p14:sldId id="584"/>
            <p14:sldId id="585"/>
            <p14:sldId id="586"/>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80E"/>
    <a:srgbClr val="7C1902"/>
    <a:srgbClr val="451A05"/>
    <a:srgbClr val="81241C"/>
    <a:srgbClr val="07003A"/>
    <a:srgbClr val="1A3195"/>
    <a:srgbClr val="0B053C"/>
    <a:srgbClr val="0E064F"/>
    <a:srgbClr val="070000"/>
    <a:srgbClr val="5A4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94660"/>
  </p:normalViewPr>
  <p:slideViewPr>
    <p:cSldViewPr snapToGrid="0">
      <p:cViewPr varScale="1">
        <p:scale>
          <a:sx n="46" d="100"/>
          <a:sy n="46" d="100"/>
        </p:scale>
        <p:origin x="-18"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E291-D671-4E2A-8F76-7702101802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FE5FCE-A928-440C-9759-0B50967572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B37CB5-AF8D-4EC9-BFE2-E4DD84C93608}"/>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5" name="Footer Placeholder 4">
            <a:extLst>
              <a:ext uri="{FF2B5EF4-FFF2-40B4-BE49-F238E27FC236}">
                <a16:creationId xmlns:a16="http://schemas.microsoft.com/office/drawing/2014/main" id="{C8BDE9EC-B17C-44BA-A8C8-D6068462C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8F326-82D3-43D7-B590-1E0531E93B3D}"/>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103468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F7D9-3D25-49EB-BCE2-FAEAD7E3B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00F972-A040-4073-987F-4C768356F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472F8-E40B-4811-9C57-870CE598B8B8}"/>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5" name="Footer Placeholder 4">
            <a:extLst>
              <a:ext uri="{FF2B5EF4-FFF2-40B4-BE49-F238E27FC236}">
                <a16:creationId xmlns:a16="http://schemas.microsoft.com/office/drawing/2014/main" id="{5DF15A31-6D34-42D4-8CB3-AAF0C2460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76A1D-D2D6-4AA6-AC39-3AF7247EE7C9}"/>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212375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6A220-AA75-463C-B6F8-E6234A28C4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64C77A-5E86-4BF3-80C4-72B42823F2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F589F-74A8-473D-9542-C69F366D1EC5}"/>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5" name="Footer Placeholder 4">
            <a:extLst>
              <a:ext uri="{FF2B5EF4-FFF2-40B4-BE49-F238E27FC236}">
                <a16:creationId xmlns:a16="http://schemas.microsoft.com/office/drawing/2014/main" id="{EBDA42B0-FCC0-463A-9BAB-247E1FD85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33EBF-C59A-4DB9-AA35-A611848E11B5}"/>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114594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51E8-B12E-4C8D-BCE7-2CEBF553D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4A4BB-B01C-405E-B777-955919BB7B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7E8CB-C485-4519-933F-F0C3E74FE547}"/>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5" name="Footer Placeholder 4">
            <a:extLst>
              <a:ext uri="{FF2B5EF4-FFF2-40B4-BE49-F238E27FC236}">
                <a16:creationId xmlns:a16="http://schemas.microsoft.com/office/drawing/2014/main" id="{B61878A9-3FFC-4479-A614-A62729845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AA7CF-1161-437C-A414-74EE368750F5}"/>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150320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ECAB-1481-47F2-934F-6B13A353A4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ABFD35-FED0-44BD-8F95-72CD445A31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8B3333-02D4-4C3C-8343-2D7A1BBB975A}"/>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5" name="Footer Placeholder 4">
            <a:extLst>
              <a:ext uri="{FF2B5EF4-FFF2-40B4-BE49-F238E27FC236}">
                <a16:creationId xmlns:a16="http://schemas.microsoft.com/office/drawing/2014/main" id="{E0F3B471-2255-4860-B7BB-7CA8334CF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8D729-34E9-40B1-AA6C-B65E95BF70C5}"/>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212223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DB39-BEB8-4C21-9B3A-396D384F3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0B60D-18BD-4BD3-8807-0ED2EBD3AF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E0D349-4A32-4A88-830B-203ECF365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17233B-0DEB-4B25-AE2D-39A0FA6B1E48}"/>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6" name="Footer Placeholder 5">
            <a:extLst>
              <a:ext uri="{FF2B5EF4-FFF2-40B4-BE49-F238E27FC236}">
                <a16:creationId xmlns:a16="http://schemas.microsoft.com/office/drawing/2014/main" id="{EAF655B3-7862-4675-AED8-6386E5453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4B0DB6-9AE5-4D7E-911A-3115EFC4129D}"/>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90378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20A2-53BD-4D2C-8ECF-D9B7760538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D7077-8E99-4F9F-BBB7-84054DD6E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6668C3-D6D2-475C-9730-9DC1AF8763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0B97DA-0955-4D7F-9B94-AD8692B84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B18668-2224-469B-A075-BE1B8AAC0A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A469FC-9229-4B24-BD46-133C505B7F21}"/>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8" name="Footer Placeholder 7">
            <a:extLst>
              <a:ext uri="{FF2B5EF4-FFF2-40B4-BE49-F238E27FC236}">
                <a16:creationId xmlns:a16="http://schemas.microsoft.com/office/drawing/2014/main" id="{C0E9C66F-6060-41B0-B59D-217BA371DF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F81234-CDCD-41B4-A0B0-0BCF361C508B}"/>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276695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C993-28DB-499E-BAF6-C0D0BE2E99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7EBC2-7379-4923-A911-3C6724091087}"/>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4" name="Footer Placeholder 3">
            <a:extLst>
              <a:ext uri="{FF2B5EF4-FFF2-40B4-BE49-F238E27FC236}">
                <a16:creationId xmlns:a16="http://schemas.microsoft.com/office/drawing/2014/main" id="{39055A79-6D0A-4675-BFD7-1D577F0B2A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3ABE3A-9CB9-41FC-A420-B8C05C11B6C1}"/>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360286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52790D-B37C-4D47-8804-949AC6A6DB0E}"/>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3" name="Footer Placeholder 2">
            <a:extLst>
              <a:ext uri="{FF2B5EF4-FFF2-40B4-BE49-F238E27FC236}">
                <a16:creationId xmlns:a16="http://schemas.microsoft.com/office/drawing/2014/main" id="{2102FFCB-510D-45E3-AFBE-8174FF4628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BC476-0072-4C76-8C0D-9A3BB2692475}"/>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370136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B730-8A3E-4945-9F1E-B74CFCF83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2FE94-FE31-4F44-9733-CD76C93E8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AFA5D-506C-4CFF-834E-3214CA2D9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11189C-DEC3-4772-B6B1-15F817A7E435}"/>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6" name="Footer Placeholder 5">
            <a:extLst>
              <a:ext uri="{FF2B5EF4-FFF2-40B4-BE49-F238E27FC236}">
                <a16:creationId xmlns:a16="http://schemas.microsoft.com/office/drawing/2014/main" id="{7915FEBE-1665-4C71-849E-291779F5C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6DD740-552F-4E18-80B4-AB8F23268237}"/>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38811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FD1B-D2B5-4DC6-B40F-38594E6F4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43F7CD-1630-45AE-B82A-D0EB0B423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22E0D3-C12B-48CF-9CAD-D57CF4765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64909-5C7F-4FA1-A54C-1C5A3E1134D9}"/>
              </a:ext>
            </a:extLst>
          </p:cNvPr>
          <p:cNvSpPr>
            <a:spLocks noGrp="1"/>
          </p:cNvSpPr>
          <p:nvPr>
            <p:ph type="dt" sz="half" idx="10"/>
          </p:nvPr>
        </p:nvSpPr>
        <p:spPr/>
        <p:txBody>
          <a:bodyPr/>
          <a:lstStyle/>
          <a:p>
            <a:fld id="{C46C27F4-4E59-4A05-A6EB-F68A2B2290C3}" type="datetimeFigureOut">
              <a:rPr lang="en-US" smtClean="0"/>
              <a:t>10/8/2021</a:t>
            </a:fld>
            <a:endParaRPr lang="en-US"/>
          </a:p>
        </p:txBody>
      </p:sp>
      <p:sp>
        <p:nvSpPr>
          <p:cNvPr id="6" name="Footer Placeholder 5">
            <a:extLst>
              <a:ext uri="{FF2B5EF4-FFF2-40B4-BE49-F238E27FC236}">
                <a16:creationId xmlns:a16="http://schemas.microsoft.com/office/drawing/2014/main" id="{7E64E244-25B5-4203-A456-9E2F175D5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9E915-0B30-42BE-85E1-2AD4D6D316D3}"/>
              </a:ext>
            </a:extLst>
          </p:cNvPr>
          <p:cNvSpPr>
            <a:spLocks noGrp="1"/>
          </p:cNvSpPr>
          <p:nvPr>
            <p:ph type="sldNum" sz="quarter" idx="12"/>
          </p:nvPr>
        </p:nvSpPr>
        <p:spPr/>
        <p:txBody>
          <a:bodyPr/>
          <a:lstStyle/>
          <a:p>
            <a:fld id="{541CEBE7-1815-4E09-BBA2-67D04332EA2D}" type="slidenum">
              <a:rPr lang="en-US" smtClean="0"/>
              <a:t>‹#›</a:t>
            </a:fld>
            <a:endParaRPr lang="en-US"/>
          </a:p>
        </p:txBody>
      </p:sp>
    </p:spTree>
    <p:extLst>
      <p:ext uri="{BB962C8B-B14F-4D97-AF65-F5344CB8AC3E}">
        <p14:creationId xmlns:p14="http://schemas.microsoft.com/office/powerpoint/2010/main" val="95240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A3195"/>
            </a:gs>
            <a:gs pos="99000">
              <a:srgbClr val="07003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B4988-FA78-4EC0-925C-B4B99FEF2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C01EEC-8CD8-477D-AF13-C8689F218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3F8D2-9CE3-44DC-BE2B-E7C5A0C8E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C27F4-4E59-4A05-A6EB-F68A2B2290C3}" type="datetimeFigureOut">
              <a:rPr lang="en-US" smtClean="0"/>
              <a:t>10/8/2021</a:t>
            </a:fld>
            <a:endParaRPr lang="en-US"/>
          </a:p>
        </p:txBody>
      </p:sp>
      <p:sp>
        <p:nvSpPr>
          <p:cNvPr id="5" name="Footer Placeholder 4">
            <a:extLst>
              <a:ext uri="{FF2B5EF4-FFF2-40B4-BE49-F238E27FC236}">
                <a16:creationId xmlns:a16="http://schemas.microsoft.com/office/drawing/2014/main" id="{60FFF38D-C9A3-446E-AD65-E09409DD0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D1BD5B-0FFB-4CC1-81CB-3B40B2CBC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CEBE7-1815-4E09-BBA2-67D04332EA2D}" type="slidenum">
              <a:rPr lang="en-US" smtClean="0"/>
              <a:t>‹#›</a:t>
            </a:fld>
            <a:endParaRPr lang="en-US"/>
          </a:p>
        </p:txBody>
      </p:sp>
    </p:spTree>
    <p:extLst>
      <p:ext uri="{BB962C8B-B14F-4D97-AF65-F5344CB8AC3E}">
        <p14:creationId xmlns:p14="http://schemas.microsoft.com/office/powerpoint/2010/main" val="216999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4E5992D1-12FA-45D0-9FA6-89FC61D83900}"/>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404533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18 Here is wisdom. Let him who has understanding calculate the number of the beast, for it is the number of a man: His number is 666.</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13:18</a:t>
            </a:r>
          </a:p>
        </p:txBody>
      </p:sp>
    </p:spTree>
    <p:extLst>
      <p:ext uri="{BB962C8B-B14F-4D97-AF65-F5344CB8AC3E}">
        <p14:creationId xmlns:p14="http://schemas.microsoft.com/office/powerpoint/2010/main" val="52330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11 Then I saw </a:t>
            </a:r>
            <a:r>
              <a:rPr kumimoji="0" lang="en-US" sz="4400" b="1" i="0" u="sng"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another beast </a:t>
            </a: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coming up out of the </a:t>
            </a:r>
            <a:r>
              <a:rPr kumimoji="0" lang="en-US" sz="4400" b="1" i="0" u="sng"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earth</a:t>
            </a: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 and he had </a:t>
            </a:r>
            <a:r>
              <a:rPr kumimoji="0" lang="en-US" sz="4400" b="1" i="0" u="sng"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two horns like a lamb </a:t>
            </a: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and </a:t>
            </a:r>
            <a:r>
              <a:rPr kumimoji="0" lang="en-US" sz="4400" b="1" i="0" u="sng"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spoke like a dragon</a:t>
            </a: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The Unholy Trinity:  Dragon = serpent, Satan (Rev. 12:9).</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The first beast = Anti-Christ).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The second beast = Anti-Holy Spirit, false prophet.</a:t>
            </a:r>
            <a:endParaRPr lang="en-US" sz="32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13:11</a:t>
            </a:r>
          </a:p>
        </p:txBody>
      </p:sp>
    </p:spTree>
    <p:extLst>
      <p:ext uri="{BB962C8B-B14F-4D97-AF65-F5344CB8AC3E}">
        <p14:creationId xmlns:p14="http://schemas.microsoft.com/office/powerpoint/2010/main" val="60505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6" name="TextBox 5">
            <a:extLst>
              <a:ext uri="{FF2B5EF4-FFF2-40B4-BE49-F238E27FC236}">
                <a16:creationId xmlns:a16="http://schemas.microsoft.com/office/drawing/2014/main" id="{BE7E2D26-B323-44EA-8CDF-35C7FAE38344}"/>
              </a:ext>
            </a:extLst>
          </p:cNvPr>
          <p:cNvSpPr txBox="1"/>
          <p:nvPr/>
        </p:nvSpPr>
        <p:spPr>
          <a:xfrm>
            <a:off x="2442462" y="151179"/>
            <a:ext cx="7705493" cy="6555641"/>
          </a:xfrm>
          <a:prstGeom prst="rect">
            <a:avLst/>
          </a:prstGeom>
          <a:noFill/>
        </p:spPr>
        <p:txBody>
          <a:bodyPr wrap="square" rtlCol="0">
            <a:spAutoFit/>
          </a:bodyPr>
          <a:lstStyle/>
          <a:p>
            <a:pPr marL="0" marR="0">
              <a:spcBef>
                <a:spcPts val="0"/>
              </a:spcBef>
              <a:spcAft>
                <a:spcPts val="0"/>
              </a:spcAft>
            </a:pPr>
            <a:r>
              <a:rPr lang="en-US" sz="2100" b="1" u="sng" dirty="0">
                <a:solidFill>
                  <a:schemeClr val="bg1"/>
                </a:solidFill>
                <a:effectLst/>
                <a:latin typeface="Verdana" panose="020B0604030504040204" pitchFamily="34" charset="0"/>
                <a:ea typeface="Calibri" panose="020F0502020204030204" pitchFamily="34" charset="0"/>
                <a:cs typeface="Arial" panose="020B0604020202020204" pitchFamily="34" charset="0"/>
              </a:rPr>
              <a:t>     	      The Two Beasts of Revelation 13	   	</a:t>
            </a:r>
          </a:p>
          <a:p>
            <a:pPr marL="0" marR="0">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Beast out of the Sea (Anti-Christ):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7 Heads, 10 Horns.</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Heads with the name of blasphemy.</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One of heads: deadly wound healed.</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Powered by the Dragon for 42 months.</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Overcomes the Saints.</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Earth-Dwellers worship.</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All those not written in the Book of Life.</a:t>
            </a:r>
          </a:p>
          <a:p>
            <a:pPr marL="0" marR="0">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Beast out of the Earth (“False Prophet”):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Two horns like Lamb.</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Speaks as the Dragon.</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Causes Earth to worship the 1st Beast.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Deceives the Earth with miracles.</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Forces worship of an image of 1st Beast.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All receive mark in right hands or foreheads.</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1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No man may buy or sell without the name or number of the 1st Beast: 666.</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95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3231654"/>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11 Then I saw another beast coming up out of the earth, and he had </a:t>
            </a:r>
            <a:r>
              <a:rPr lang="en-US" sz="4400" b="1" u="sng" dirty="0">
                <a:solidFill>
                  <a:schemeClr val="bg1"/>
                </a:solidFill>
                <a:effectLst>
                  <a:outerShdw blurRad="50800" dist="38100" dir="8100000" algn="tr" rotWithShape="0">
                    <a:prstClr val="black">
                      <a:alpha val="40000"/>
                    </a:prstClr>
                  </a:outerShdw>
                </a:effectLst>
              </a:rPr>
              <a:t>two</a:t>
            </a:r>
            <a:r>
              <a:rPr lang="en-US" sz="4400" b="1" dirty="0">
                <a:solidFill>
                  <a:schemeClr val="bg1"/>
                </a:solidFill>
                <a:effectLst>
                  <a:outerShdw blurRad="50800" dist="38100" dir="8100000" algn="tr" rotWithShape="0">
                    <a:prstClr val="black">
                      <a:alpha val="40000"/>
                    </a:prstClr>
                  </a:outerShdw>
                </a:effectLst>
              </a:rPr>
              <a:t> horns like a lamb and spoke like a dragon.</a:t>
            </a:r>
          </a:p>
          <a:p>
            <a:endParaRPr lang="en-US" sz="3200" b="1" dirty="0">
              <a:solidFill>
                <a:schemeClr val="bg1"/>
              </a:solidFill>
              <a:effectLst>
                <a:outerShdw blurRad="50800" dist="38100" dir="8100000" algn="tr" rotWithShape="0">
                  <a:prstClr val="black">
                    <a:alpha val="40000"/>
                  </a:prstClr>
                </a:outerShdw>
              </a:effectLst>
            </a:endParaRPr>
          </a:p>
          <a:p>
            <a:pPr marL="571500" indent="-571500">
              <a:buFont typeface="Arial" panose="020B0604020202020204" pitchFamily="34" charset="0"/>
              <a:buChar char="•"/>
            </a:pPr>
            <a:r>
              <a:rPr lang="en-US" sz="3200" b="1" dirty="0">
                <a:solidFill>
                  <a:schemeClr val="bg1"/>
                </a:solidFill>
                <a:effectLst>
                  <a:outerShdw blurRad="50800" dist="38100" dir="8100000" algn="tr" rotWithShape="0">
                    <a:prstClr val="black">
                      <a:alpha val="40000"/>
                    </a:prstClr>
                  </a:outerShdw>
                </a:effectLst>
              </a:rPr>
              <a:t>Two is the number of testimony. </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13:11</a:t>
            </a:r>
          </a:p>
        </p:txBody>
      </p:sp>
    </p:spTree>
    <p:extLst>
      <p:ext uri="{BB962C8B-B14F-4D97-AF65-F5344CB8AC3E}">
        <p14:creationId xmlns:p14="http://schemas.microsoft.com/office/powerpoint/2010/main" val="82068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800767"/>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26 “But when the Helper comes, whom I shall send to you from the Father, the Spirit of truth who proceeds from the Father, He will testify of Me.</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John 15:26</a:t>
            </a:r>
          </a:p>
        </p:txBody>
      </p:sp>
    </p:spTree>
    <p:extLst>
      <p:ext uri="{BB962C8B-B14F-4D97-AF65-F5344CB8AC3E}">
        <p14:creationId xmlns:p14="http://schemas.microsoft.com/office/powerpoint/2010/main" val="225922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4585871"/>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11 Then I saw another beast coming up out of the earth, and he had </a:t>
            </a:r>
            <a:r>
              <a:rPr lang="en-US" sz="4400" b="1" u="sng" dirty="0">
                <a:solidFill>
                  <a:schemeClr val="bg1"/>
                </a:solidFill>
                <a:effectLst>
                  <a:outerShdw blurRad="50800" dist="38100" dir="8100000" algn="tr" rotWithShape="0">
                    <a:prstClr val="black">
                      <a:alpha val="40000"/>
                    </a:prstClr>
                  </a:outerShdw>
                </a:effectLst>
              </a:rPr>
              <a:t>two</a:t>
            </a:r>
            <a:r>
              <a:rPr lang="en-US" sz="4400" b="1" dirty="0">
                <a:solidFill>
                  <a:schemeClr val="bg1"/>
                </a:solidFill>
                <a:effectLst>
                  <a:outerShdw blurRad="50800" dist="38100" dir="8100000" algn="tr" rotWithShape="0">
                    <a:prstClr val="black">
                      <a:alpha val="40000"/>
                    </a:prstClr>
                  </a:outerShdw>
                </a:effectLst>
              </a:rPr>
              <a:t> horns like a </a:t>
            </a:r>
            <a:r>
              <a:rPr lang="en-US" sz="4400" b="1" u="sng" dirty="0">
                <a:solidFill>
                  <a:schemeClr val="bg1"/>
                </a:solidFill>
                <a:effectLst>
                  <a:outerShdw blurRad="50800" dist="38100" dir="8100000" algn="tr" rotWithShape="0">
                    <a:prstClr val="black">
                      <a:alpha val="40000"/>
                    </a:prstClr>
                  </a:outerShdw>
                </a:effectLst>
              </a:rPr>
              <a:t>lamb</a:t>
            </a:r>
            <a:r>
              <a:rPr lang="en-US" sz="4400" b="1" dirty="0">
                <a:solidFill>
                  <a:schemeClr val="bg1"/>
                </a:solidFill>
                <a:effectLst>
                  <a:outerShdw blurRad="50800" dist="38100" dir="8100000" algn="tr" rotWithShape="0">
                    <a:prstClr val="black">
                      <a:alpha val="40000"/>
                    </a:prstClr>
                  </a:outerShdw>
                </a:effectLst>
              </a:rPr>
              <a:t> and </a:t>
            </a:r>
            <a:r>
              <a:rPr lang="en-US" sz="4400" b="1" u="sng" dirty="0">
                <a:solidFill>
                  <a:schemeClr val="bg1"/>
                </a:solidFill>
                <a:effectLst>
                  <a:outerShdw blurRad="50800" dist="38100" dir="8100000" algn="tr" rotWithShape="0">
                    <a:prstClr val="black">
                      <a:alpha val="40000"/>
                    </a:prstClr>
                  </a:outerShdw>
                </a:effectLst>
              </a:rPr>
              <a:t>spoke like a dragon</a:t>
            </a:r>
            <a:r>
              <a:rPr lang="en-US" sz="4400" b="1" dirty="0">
                <a:solidFill>
                  <a:schemeClr val="bg1"/>
                </a:solidFill>
                <a:effectLst>
                  <a:outerShdw blurRad="50800" dist="38100" dir="8100000" algn="tr" rotWithShape="0">
                    <a:prstClr val="black">
                      <a:alpha val="40000"/>
                    </a:prstClr>
                  </a:outerShdw>
                </a:effectLst>
              </a:rPr>
              <a:t>.</a:t>
            </a:r>
          </a:p>
          <a:p>
            <a:endParaRPr lang="en-US" sz="3200" b="1" dirty="0">
              <a:solidFill>
                <a:schemeClr val="bg1"/>
              </a:solidFill>
              <a:effectLst>
                <a:outerShdw blurRad="50800" dist="38100" dir="8100000" algn="tr" rotWithShape="0">
                  <a:prstClr val="black">
                    <a:alpha val="40000"/>
                  </a:prstClr>
                </a:outerShdw>
              </a:effectLst>
            </a:endParaRPr>
          </a:p>
          <a:p>
            <a:pPr marL="571500" indent="-571500">
              <a:buFont typeface="Arial" panose="020B0604020202020204" pitchFamily="34" charset="0"/>
              <a:buChar char="•"/>
            </a:pPr>
            <a:r>
              <a:rPr lang="en-US" sz="3200" b="1" dirty="0">
                <a:solidFill>
                  <a:schemeClr val="bg1"/>
                </a:solidFill>
                <a:effectLst>
                  <a:outerShdw blurRad="50800" dist="38100" dir="8100000" algn="tr" rotWithShape="0">
                    <a:prstClr val="black">
                      <a:alpha val="40000"/>
                    </a:prstClr>
                  </a:outerShdw>
                </a:effectLst>
              </a:rPr>
              <a:t>Two is the number of testimony.</a:t>
            </a:r>
          </a:p>
          <a:p>
            <a:pPr marL="571500" indent="-571500">
              <a:buFont typeface="Arial" panose="020B0604020202020204" pitchFamily="34" charset="0"/>
              <a:buChar char="•"/>
            </a:pPr>
            <a:r>
              <a:rPr lang="en-US" sz="3200" b="1" dirty="0">
                <a:solidFill>
                  <a:schemeClr val="bg1"/>
                </a:solidFill>
                <a:effectLst>
                  <a:outerShdw blurRad="50800" dist="38100" dir="8100000" algn="tr" rotWithShape="0">
                    <a:prstClr val="black">
                      <a:alpha val="40000"/>
                    </a:prstClr>
                  </a:outerShdw>
                </a:effectLst>
              </a:rPr>
              <a:t>Lamb = Little lamb in Gk. </a:t>
            </a:r>
          </a:p>
          <a:p>
            <a:pPr marL="571500" indent="-571500">
              <a:buFont typeface="Arial" panose="020B0604020202020204" pitchFamily="34" charset="0"/>
              <a:buChar char="•"/>
            </a:pPr>
            <a:r>
              <a:rPr lang="en-US" sz="3200" b="1" dirty="0">
                <a:solidFill>
                  <a:schemeClr val="bg1"/>
                </a:solidFill>
                <a:effectLst>
                  <a:outerShdw blurRad="50800" dist="38100" dir="8100000" algn="tr" rotWithShape="0">
                    <a:prstClr val="black">
                      <a:alpha val="40000"/>
                    </a:prstClr>
                  </a:outerShdw>
                </a:effectLst>
              </a:rPr>
              <a:t>Spoke the words of the dragon.</a:t>
            </a:r>
          </a:p>
          <a:p>
            <a:pPr marL="571500" indent="-571500">
              <a:buFont typeface="Arial" panose="020B0604020202020204" pitchFamily="34" charset="0"/>
              <a:buChar char="•"/>
            </a:pPr>
            <a:r>
              <a:rPr lang="en-US" sz="3200" b="1" dirty="0">
                <a:solidFill>
                  <a:schemeClr val="bg1"/>
                </a:solidFill>
                <a:effectLst>
                  <a:outerShdw blurRad="50800" dist="38100" dir="8100000" algn="tr" rotWithShape="0">
                    <a:prstClr val="black">
                      <a:alpha val="40000"/>
                    </a:prstClr>
                  </a:outerShdw>
                </a:effectLst>
              </a:rPr>
              <a:t>Dragon = Serpent in Gk.</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13:11</a:t>
            </a:r>
          </a:p>
        </p:txBody>
      </p:sp>
    </p:spTree>
    <p:extLst>
      <p:ext uri="{BB962C8B-B14F-4D97-AF65-F5344CB8AC3E}">
        <p14:creationId xmlns:p14="http://schemas.microsoft.com/office/powerpoint/2010/main" val="3527579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3293209"/>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12 And he exercises all the authority of the first beast in his presence, and causes the earth and those who dwell in it to worship the first beast, whose deadly wound was healed.</a:t>
            </a:r>
          </a:p>
          <a:p>
            <a:endParaRPr lang="en-US" sz="32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13:12</a:t>
            </a:r>
          </a:p>
        </p:txBody>
      </p:sp>
    </p:spTree>
    <p:extLst>
      <p:ext uri="{BB962C8B-B14F-4D97-AF65-F5344CB8AC3E}">
        <p14:creationId xmlns:p14="http://schemas.microsoft.com/office/powerpoint/2010/main" val="20590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123658"/>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13 He performs great signs, so that he even makes fire come down from heaven on the earth in the sight of men.</a:t>
            </a:r>
            <a:endParaRPr lang="en-US" sz="32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13:13</a:t>
            </a:r>
          </a:p>
        </p:txBody>
      </p:sp>
    </p:spTree>
    <p:extLst>
      <p:ext uri="{BB962C8B-B14F-4D97-AF65-F5344CB8AC3E}">
        <p14:creationId xmlns:p14="http://schemas.microsoft.com/office/powerpoint/2010/main" val="3887904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3477875"/>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14 And he deceives those who dwell on the earth by those signs which he was granted to do in the sight of the beast, telling those who dwell on the earth to make an image to the beast who was wounded by the sword and lived.</a:t>
            </a:r>
            <a:endParaRPr lang="en-US" sz="32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13:14</a:t>
            </a:r>
          </a:p>
        </p:txBody>
      </p:sp>
    </p:spTree>
    <p:extLst>
      <p:ext uri="{BB962C8B-B14F-4D97-AF65-F5344CB8AC3E}">
        <p14:creationId xmlns:p14="http://schemas.microsoft.com/office/powerpoint/2010/main" val="268356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3293209"/>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12 And </a:t>
            </a:r>
            <a:r>
              <a:rPr lang="en-US" sz="4400" b="1" u="sng" dirty="0">
                <a:solidFill>
                  <a:schemeClr val="bg1"/>
                </a:solidFill>
                <a:effectLst>
                  <a:outerShdw blurRad="50800" dist="38100" dir="8100000" algn="tr" rotWithShape="0">
                    <a:prstClr val="black">
                      <a:alpha val="40000"/>
                    </a:prstClr>
                  </a:outerShdw>
                </a:effectLst>
              </a:rPr>
              <a:t>he exercises all the authority of the first beast in his presence</a:t>
            </a:r>
            <a:r>
              <a:rPr lang="en-US" sz="4400" b="1" dirty="0">
                <a:solidFill>
                  <a:schemeClr val="bg1"/>
                </a:solidFill>
                <a:effectLst>
                  <a:outerShdw blurRad="50800" dist="38100" dir="8100000" algn="tr" rotWithShape="0">
                    <a:prstClr val="black">
                      <a:alpha val="40000"/>
                    </a:prstClr>
                  </a:outerShdw>
                </a:effectLst>
              </a:rPr>
              <a:t>, and causes the earth and those who dwell in it to worship the first beast, whose deadly wound was healed.</a:t>
            </a:r>
          </a:p>
          <a:p>
            <a:endParaRPr lang="en-US" sz="32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13:12</a:t>
            </a:r>
          </a:p>
        </p:txBody>
      </p:sp>
    </p:spTree>
    <p:extLst>
      <p:ext uri="{BB962C8B-B14F-4D97-AF65-F5344CB8AC3E}">
        <p14:creationId xmlns:p14="http://schemas.microsoft.com/office/powerpoint/2010/main" val="390281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rgbClr val="1B080E"/>
            </a:gs>
            <a:gs pos="100000">
              <a:srgbClr val="060201"/>
            </a:gs>
            <a:gs pos="64000">
              <a:srgbClr val="451A05"/>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7" descr="A picture containing dark&#10;&#10;Description automatically generated">
            <a:extLst>
              <a:ext uri="{FF2B5EF4-FFF2-40B4-BE49-F238E27FC236}">
                <a16:creationId xmlns:a16="http://schemas.microsoft.com/office/drawing/2014/main" id="{F4C1F9F0-F2EC-43E4-A890-EB6159495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noFill/>
          </a:ln>
          <a:effectLst>
            <a:softEdge rad="112500"/>
          </a:effectLst>
        </p:spPr>
      </p:pic>
      <p:sp>
        <p:nvSpPr>
          <p:cNvPr id="6" name="TextBox 5">
            <a:extLst>
              <a:ext uri="{FF2B5EF4-FFF2-40B4-BE49-F238E27FC236}">
                <a16:creationId xmlns:a16="http://schemas.microsoft.com/office/drawing/2014/main" id="{6E767565-504B-45AC-B656-C9C639B37768}"/>
              </a:ext>
            </a:extLst>
          </p:cNvPr>
          <p:cNvSpPr txBox="1"/>
          <p:nvPr/>
        </p:nvSpPr>
        <p:spPr>
          <a:xfrm>
            <a:off x="0" y="2413337"/>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50800" dist="38100" dir="16200000" rotWithShape="0">
                    <a:prstClr val="black">
                      <a:alpha val="40000"/>
                    </a:prstClr>
                  </a:outerShdw>
                </a:effectLst>
                <a:uLnTx/>
                <a:uFillTx/>
                <a:latin typeface="Calibri" panose="020F0502020204030204"/>
                <a:ea typeface="+mn-ea"/>
                <a:cs typeface="+mn-cs"/>
              </a:rPr>
              <a:t>Revelation 13:11-18 </a:t>
            </a:r>
          </a:p>
        </p:txBody>
      </p:sp>
    </p:spTree>
    <p:extLst>
      <p:ext uri="{BB962C8B-B14F-4D97-AF65-F5344CB8AC3E}">
        <p14:creationId xmlns:p14="http://schemas.microsoft.com/office/powerpoint/2010/main" val="191158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4031873"/>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15 He was </a:t>
            </a:r>
            <a:r>
              <a:rPr lang="en-US" sz="4400" b="1" u="sng" dirty="0">
                <a:solidFill>
                  <a:schemeClr val="bg1"/>
                </a:solidFill>
                <a:effectLst>
                  <a:outerShdw blurRad="50800" dist="38100" dir="8100000" algn="tr" rotWithShape="0">
                    <a:prstClr val="black">
                      <a:alpha val="40000"/>
                    </a:prstClr>
                  </a:outerShdw>
                </a:effectLst>
              </a:rPr>
              <a:t>granted</a:t>
            </a:r>
            <a:r>
              <a:rPr lang="en-US" sz="4400" b="1" dirty="0">
                <a:solidFill>
                  <a:schemeClr val="bg1"/>
                </a:solidFill>
                <a:effectLst>
                  <a:outerShdw blurRad="50800" dist="38100" dir="8100000" algn="tr" rotWithShape="0">
                    <a:prstClr val="black">
                      <a:alpha val="40000"/>
                    </a:prstClr>
                  </a:outerShdw>
                </a:effectLst>
              </a:rPr>
              <a:t> power to give breath to the image of the beast, that the image of the beast should both speak and cause as many as would not worship the image of the beast to be killed.</a:t>
            </a:r>
          </a:p>
          <a:p>
            <a:endParaRPr lang="en-US" sz="4400" b="1" dirty="0">
              <a:solidFill>
                <a:schemeClr val="bg1"/>
              </a:solidFill>
              <a:effectLst>
                <a:outerShdw blurRad="50800" dist="38100" dir="8100000" algn="tr" rotWithShape="0">
                  <a:prstClr val="black">
                    <a:alpha val="40000"/>
                  </a:prstClr>
                </a:outerShdw>
              </a:effectLst>
            </a:endParaRPr>
          </a:p>
          <a:p>
            <a:pPr marL="457200" indent="-457200">
              <a:buFont typeface="Arial" panose="020B0604020202020204" pitchFamily="34" charset="0"/>
              <a:buChar char="•"/>
            </a:pPr>
            <a:r>
              <a:rPr lang="en-US" sz="3200" b="1" dirty="0">
                <a:solidFill>
                  <a:schemeClr val="bg1"/>
                </a:solidFill>
                <a:effectLst>
                  <a:outerShdw blurRad="50800" dist="38100" dir="8100000" algn="tr" rotWithShape="0">
                    <a:prstClr val="black">
                      <a:alpha val="40000"/>
                    </a:prstClr>
                  </a:outerShdw>
                </a:effectLst>
              </a:rPr>
              <a:t>Granted = “to grant what is hue” or “to pay one’s wage”</a:t>
            </a:r>
            <a:endParaRPr lang="en-US" sz="20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13:15</a:t>
            </a:r>
          </a:p>
        </p:txBody>
      </p:sp>
    </p:spTree>
    <p:extLst>
      <p:ext uri="{BB962C8B-B14F-4D97-AF65-F5344CB8AC3E}">
        <p14:creationId xmlns:p14="http://schemas.microsoft.com/office/powerpoint/2010/main" val="33076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123658"/>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16 He causes all, both small and great, rich and poor, free and slave, to receive a mark on their right hand or on their foreheads,</a:t>
            </a:r>
            <a:endParaRPr lang="en-US" sz="20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13:16</a:t>
            </a:r>
          </a:p>
        </p:txBody>
      </p:sp>
    </p:spTree>
    <p:extLst>
      <p:ext uri="{BB962C8B-B14F-4D97-AF65-F5344CB8AC3E}">
        <p14:creationId xmlns:p14="http://schemas.microsoft.com/office/powerpoint/2010/main" val="933525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123658"/>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17 and that no one may buy or sell except one who has the mark or the name of the beast, or the number of his name.</a:t>
            </a:r>
            <a:endParaRPr lang="en-US" sz="20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13:17</a:t>
            </a:r>
          </a:p>
        </p:txBody>
      </p:sp>
    </p:spTree>
    <p:extLst>
      <p:ext uri="{BB962C8B-B14F-4D97-AF65-F5344CB8AC3E}">
        <p14:creationId xmlns:p14="http://schemas.microsoft.com/office/powerpoint/2010/main" val="424307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CEB5A-DC65-4DA5-8A6A-D629267A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99" y="3073400"/>
            <a:ext cx="5553221" cy="3784600"/>
          </a:xfrm>
          <a:prstGeom prst="rect">
            <a:avLst/>
          </a:prstGeom>
          <a:ln>
            <a:noFill/>
          </a:ln>
          <a:effectLst>
            <a:softEdge rad="112500"/>
          </a:effectLst>
        </p:spPr>
      </p:pic>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800767"/>
          </a:xfrm>
          <a:prstGeom prst="rect">
            <a:avLst/>
          </a:prstGeom>
          <a:noFill/>
        </p:spPr>
        <p:txBody>
          <a:bodyPr wrap="square" rtlCol="0">
            <a:spAutoFit/>
          </a:bodyPr>
          <a:lstStyle/>
          <a:p>
            <a:r>
              <a:rPr lang="en-US" sz="4400" b="1" dirty="0">
                <a:solidFill>
                  <a:schemeClr val="bg1"/>
                </a:solidFill>
                <a:effectLst>
                  <a:outerShdw blurRad="50800" dist="38100" dir="8100000" algn="tr" rotWithShape="0">
                    <a:prstClr val="black">
                      <a:alpha val="40000"/>
                    </a:prstClr>
                  </a:outerShdw>
                </a:effectLst>
              </a:rPr>
              <a:t>18 Here is wisdom. </a:t>
            </a:r>
            <a:r>
              <a:rPr lang="en-US" sz="4400" b="1">
                <a:solidFill>
                  <a:schemeClr val="bg1"/>
                </a:solidFill>
                <a:effectLst>
                  <a:outerShdw blurRad="50800" dist="38100" dir="8100000" algn="tr" rotWithShape="0">
                    <a:prstClr val="black">
                      <a:alpha val="40000"/>
                    </a:prstClr>
                  </a:outerShdw>
                </a:effectLst>
              </a:rPr>
              <a:t>Let him who has understanding calculate the number of the beast, for it is the number of a man: His number is six hundred and sixty-six.</a:t>
            </a:r>
            <a:endParaRPr lang="en-US" sz="2000" b="1" dirty="0">
              <a:solidFill>
                <a:schemeClr val="bg1"/>
              </a:solidFill>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13:18</a:t>
            </a:r>
          </a:p>
        </p:txBody>
      </p:sp>
    </p:spTree>
    <p:extLst>
      <p:ext uri="{BB962C8B-B14F-4D97-AF65-F5344CB8AC3E}">
        <p14:creationId xmlns:p14="http://schemas.microsoft.com/office/powerpoint/2010/main" val="132646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4E5992D1-12FA-45D0-9FA6-89FC61D83900}"/>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65311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63846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11 Then I saw another beast coming up out of the earth, and he had two horns like a lamb and spoke like a dragon.</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13:11</a:t>
            </a:r>
          </a:p>
        </p:txBody>
      </p:sp>
    </p:spTree>
    <p:extLst>
      <p:ext uri="{BB962C8B-B14F-4D97-AF65-F5344CB8AC3E}">
        <p14:creationId xmlns:p14="http://schemas.microsoft.com/office/powerpoint/2010/main" val="387976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63846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12 And he exercises all the authority of the first beast in his presence, and causes the earth and those who dwell in it to worship the first beast, whose deadly wound was healed.</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13:12</a:t>
            </a:r>
          </a:p>
        </p:txBody>
      </p:sp>
    </p:spTree>
    <p:extLst>
      <p:ext uri="{BB962C8B-B14F-4D97-AF65-F5344CB8AC3E}">
        <p14:creationId xmlns:p14="http://schemas.microsoft.com/office/powerpoint/2010/main" val="288075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63846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13 He performs great signs, so that he even makes fire come down from heaven on the earth in the sight of men. </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13:13</a:t>
            </a:r>
          </a:p>
        </p:txBody>
      </p:sp>
    </p:spTree>
    <p:extLst>
      <p:ext uri="{BB962C8B-B14F-4D97-AF65-F5344CB8AC3E}">
        <p14:creationId xmlns:p14="http://schemas.microsoft.com/office/powerpoint/2010/main" val="148653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638468"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14 And he deceives those who dwell on the earth—by those signs which he was granted to do in the sight of the beast, telling those who dwell on the earth to make an image to the beast who was wounded by the sword and lived.</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13:14</a:t>
            </a:r>
          </a:p>
        </p:txBody>
      </p:sp>
    </p:spTree>
    <p:extLst>
      <p:ext uri="{BB962C8B-B14F-4D97-AF65-F5344CB8AC3E}">
        <p14:creationId xmlns:p14="http://schemas.microsoft.com/office/powerpoint/2010/main" val="354699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15 He was granted power to give breath to the image of the beast, that the image of the beast should both speak and cause as many as would not worship the image of the beast to be killed.</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13:15</a:t>
            </a:r>
          </a:p>
        </p:txBody>
      </p:sp>
    </p:spTree>
    <p:extLst>
      <p:ext uri="{BB962C8B-B14F-4D97-AF65-F5344CB8AC3E}">
        <p14:creationId xmlns:p14="http://schemas.microsoft.com/office/powerpoint/2010/main" val="406136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16 He causes all, both small and great, rich and poor, free and slave, to receive a mark on their right hand or on their foreheads,</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13:16</a:t>
            </a:r>
          </a:p>
        </p:txBody>
      </p:sp>
    </p:spTree>
    <p:extLst>
      <p:ext uri="{BB962C8B-B14F-4D97-AF65-F5344CB8AC3E}">
        <p14:creationId xmlns:p14="http://schemas.microsoft.com/office/powerpoint/2010/main" val="289395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81241C"/>
            </a:gs>
            <a:gs pos="4425">
              <a:srgbClr val="451A05"/>
            </a:gs>
            <a:gs pos="46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F3D24-EF03-4B54-B9FA-F609EB733142}"/>
              </a:ext>
            </a:extLst>
          </p:cNvPr>
          <p:cNvSpPr txBox="1"/>
          <p:nvPr/>
        </p:nvSpPr>
        <p:spPr>
          <a:xfrm>
            <a:off x="553532" y="1813173"/>
            <a:ext cx="1186149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8100000" algn="tr" rotWithShape="0">
                    <a:prstClr val="black">
                      <a:alpha val="40000"/>
                    </a:prstClr>
                  </a:outerShdw>
                </a:effectLst>
                <a:uLnTx/>
                <a:uFillTx/>
                <a:latin typeface="Calibri" panose="020F0502020204030204"/>
                <a:ea typeface="+mn-ea"/>
                <a:cs typeface="+mn-cs"/>
              </a:rPr>
              <a:t>17 and that no one may buy or sell except one who has the mark or the name of the beast, or the number of his name.</a:t>
            </a:r>
          </a:p>
        </p:txBody>
      </p:sp>
      <p:sp>
        <p:nvSpPr>
          <p:cNvPr id="5" name="TextBox 4">
            <a:extLst>
              <a:ext uri="{FF2B5EF4-FFF2-40B4-BE49-F238E27FC236}">
                <a16:creationId xmlns:a16="http://schemas.microsoft.com/office/drawing/2014/main" id="{5891D5D9-1DD7-46A0-A5EA-9DFA3C3FFAAA}"/>
              </a:ext>
            </a:extLst>
          </p:cNvPr>
          <p:cNvSpPr txBox="1"/>
          <p:nvPr/>
        </p:nvSpPr>
        <p:spPr>
          <a:xfrm>
            <a:off x="0" y="330506"/>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uLnTx/>
                <a:uFillTx/>
                <a:latin typeface="Calibri" panose="020F0502020204030204"/>
                <a:ea typeface="+mn-ea"/>
                <a:cs typeface="+mn-cs"/>
              </a:rPr>
              <a:t>Revelation 13:17</a:t>
            </a:r>
          </a:p>
        </p:txBody>
      </p:sp>
    </p:spTree>
    <p:extLst>
      <p:ext uri="{BB962C8B-B14F-4D97-AF65-F5344CB8AC3E}">
        <p14:creationId xmlns:p14="http://schemas.microsoft.com/office/powerpoint/2010/main" val="3226395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52711</TotalTime>
  <Words>942</Words>
  <Application>Microsoft Office PowerPoint</Application>
  <PresentationFormat>Widescreen</PresentationFormat>
  <Paragraphs>73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Gurwell</dc:creator>
  <cp:lastModifiedBy>Scott Gurwell</cp:lastModifiedBy>
  <cp:revision>336</cp:revision>
  <dcterms:created xsi:type="dcterms:W3CDTF">2020-10-25T02:20:47Z</dcterms:created>
  <dcterms:modified xsi:type="dcterms:W3CDTF">2021-10-17T02:37:59Z</dcterms:modified>
</cp:coreProperties>
</file>